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895" r:id="rId2"/>
    <p:sldId id="864" r:id="rId3"/>
    <p:sldId id="867" r:id="rId4"/>
    <p:sldId id="868" r:id="rId5"/>
    <p:sldId id="869" r:id="rId6"/>
    <p:sldId id="870" r:id="rId7"/>
    <p:sldId id="871" r:id="rId8"/>
    <p:sldId id="872" r:id="rId9"/>
    <p:sldId id="873" r:id="rId10"/>
    <p:sldId id="880" r:id="rId11"/>
    <p:sldId id="881" r:id="rId12"/>
    <p:sldId id="882" r:id="rId13"/>
    <p:sldId id="874" r:id="rId14"/>
    <p:sldId id="875" r:id="rId15"/>
    <p:sldId id="876" r:id="rId16"/>
    <p:sldId id="877" r:id="rId17"/>
    <p:sldId id="811" r:id="rId18"/>
    <p:sldId id="878" r:id="rId19"/>
    <p:sldId id="879" r:id="rId20"/>
    <p:sldId id="866" r:id="rId21"/>
    <p:sldId id="883" r:id="rId22"/>
    <p:sldId id="884" r:id="rId23"/>
    <p:sldId id="885" r:id="rId24"/>
    <p:sldId id="886" r:id="rId25"/>
    <p:sldId id="887" r:id="rId26"/>
    <p:sldId id="888" r:id="rId27"/>
    <p:sldId id="889" r:id="rId28"/>
    <p:sldId id="890" r:id="rId29"/>
    <p:sldId id="891" r:id="rId30"/>
    <p:sldId id="892" r:id="rId31"/>
    <p:sldId id="893" r:id="rId32"/>
    <p:sldId id="894"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51" autoAdjust="0"/>
    <p:restoredTop sz="91706" autoAdjust="0"/>
  </p:normalViewPr>
  <p:slideViewPr>
    <p:cSldViewPr snapToGrid="0">
      <p:cViewPr varScale="1">
        <p:scale>
          <a:sx n="64" d="100"/>
          <a:sy n="64" d="100"/>
        </p:scale>
        <p:origin x="225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90803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32</a:t>
            </a:fld>
            <a:endParaRPr lang="en-US"/>
          </a:p>
        </p:txBody>
      </p:sp>
    </p:spTree>
    <p:extLst>
      <p:ext uri="{BB962C8B-B14F-4D97-AF65-F5344CB8AC3E}">
        <p14:creationId xmlns:p14="http://schemas.microsoft.com/office/powerpoint/2010/main" val="282843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1/10/21</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1/10/21</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1/10/21</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1/10/21</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1/10/21</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1/10/21</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1/10/21</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1/10/21</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1/10/21</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1/10/21</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1/10/21</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24FDBB-ABFE-8D46-A727-18B027E4909B}"/>
              </a:ext>
            </a:extLst>
          </p:cNvPr>
          <p:cNvSpPr>
            <a:spLocks noGrp="1"/>
          </p:cNvSpPr>
          <p:nvPr>
            <p:ph type="title"/>
          </p:nvPr>
        </p:nvSpPr>
        <p:spPr>
          <a:xfrm>
            <a:off x="524792" y="1622066"/>
            <a:ext cx="2665669" cy="2663688"/>
          </a:xfrm>
        </p:spPr>
        <p:txBody>
          <a:bodyPr vert="horz" lIns="91440" tIns="45720" rIns="91440" bIns="45720" rtlCol="0" anchor="b">
            <a:normAutofit/>
          </a:bodyPr>
          <a:lstStyle/>
          <a:p>
            <a:pPr defTabSz="914400"/>
            <a:r>
              <a:rPr lang="en-US" sz="3800" kern="1200" dirty="0">
                <a:solidFill>
                  <a:schemeClr val="bg1"/>
                </a:solidFill>
                <a:latin typeface="+mj-lt"/>
                <a:ea typeface="+mj-ea"/>
                <a:cs typeface="+mj-cs"/>
              </a:rPr>
              <a:t>Day 4!</a:t>
            </a:r>
          </a:p>
        </p:txBody>
      </p:sp>
      <p:grpSp>
        <p:nvGrpSpPr>
          <p:cNvPr id="75" name="Group 74">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76"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66AABA22-46CC-9543-8D3F-B9005C8F92EB}"/>
              </a:ext>
            </a:extLst>
          </p:cNvPr>
          <p:cNvSpPr>
            <a:spLocks noGrp="1"/>
          </p:cNvSpPr>
          <p:nvPr>
            <p:ph type="ftr" sz="quarter" idx="3"/>
          </p:nvPr>
        </p:nvSpPr>
        <p:spPr>
          <a:xfrm>
            <a:off x="5904738" y="384048"/>
            <a:ext cx="2907792" cy="365125"/>
          </a:xfrm>
        </p:spPr>
        <p:txBody>
          <a:bodyPr vert="horz" lIns="91440" tIns="45720" rIns="91440" bIns="45720" rtlCol="0" anchor="ctr">
            <a:normAutofit/>
          </a:bodyPr>
          <a:lstStyle/>
          <a:p>
            <a:pPr algn="r">
              <a:spcAft>
                <a:spcPts val="600"/>
              </a:spcAft>
            </a:pPr>
            <a:r>
              <a:rPr lang="en-US" sz="1000" kern="1200">
                <a:solidFill>
                  <a:schemeClr val="tx1">
                    <a:alpha val="80000"/>
                  </a:schemeClr>
                </a:solidFill>
                <a:latin typeface="+mn-lt"/>
                <a:ea typeface="+mn-ea"/>
                <a:cs typeface="+mn-cs"/>
              </a:rPr>
              <a:t>Kwartler</a:t>
            </a:r>
          </a:p>
        </p:txBody>
      </p:sp>
      <p:pic>
        <p:nvPicPr>
          <p:cNvPr id="1026" name="Picture 2" descr="50+ Please take attendance ideas | attendance, teacher humor, teaching humor">
            <a:extLst>
              <a:ext uri="{FF2B5EF4-FFF2-40B4-BE49-F238E27FC236}">
                <a16:creationId xmlns:a16="http://schemas.microsoft.com/office/drawing/2014/main" id="{01FD058D-0DFC-8144-ACB6-1D693605E5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6078" y="1521411"/>
            <a:ext cx="4854271" cy="322932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BEA5DE7-FFEB-EB45-A87C-431780ED062C}"/>
              </a:ext>
            </a:extLst>
          </p:cNvPr>
          <p:cNvSpPr>
            <a:spLocks noGrp="1"/>
          </p:cNvSpPr>
          <p:nvPr>
            <p:ph type="dt" sz="half" idx="10"/>
          </p:nvPr>
        </p:nvSpPr>
        <p:spPr>
          <a:xfrm>
            <a:off x="7180326" y="5522976"/>
            <a:ext cx="1639062" cy="365125"/>
          </a:xfrm>
        </p:spPr>
        <p:txBody>
          <a:bodyPr vert="horz" lIns="91440" tIns="45720" rIns="91440" bIns="45720" rtlCol="0" anchor="ctr">
            <a:normAutofit/>
          </a:bodyPr>
          <a:lstStyle/>
          <a:p>
            <a:pPr algn="r">
              <a:spcAft>
                <a:spcPts val="600"/>
              </a:spcAft>
            </a:pPr>
            <a:fld id="{6700A58B-DD98-43D0-B791-721480A02982}" type="datetime1">
              <a:rPr lang="en-US" sz="1000">
                <a:solidFill>
                  <a:schemeClr val="tx1">
                    <a:alpha val="80000"/>
                  </a:schemeClr>
                </a:solidFill>
              </a:rPr>
              <a:pPr algn="r">
                <a:spcAft>
                  <a:spcPts val="600"/>
                </a:spcAft>
              </a:pPr>
              <a:t>1/10/21</a:t>
            </a:fld>
            <a:endParaRPr lang="en-US" sz="1000">
              <a:solidFill>
                <a:schemeClr val="tx1">
                  <a:alpha val="80000"/>
                </a:schemeClr>
              </a:solidFill>
            </a:endParaRPr>
          </a:p>
        </p:txBody>
      </p:sp>
      <p:sp>
        <p:nvSpPr>
          <p:cNvPr id="5" name="Slide Number Placeholder 4">
            <a:extLst>
              <a:ext uri="{FF2B5EF4-FFF2-40B4-BE49-F238E27FC236}">
                <a16:creationId xmlns:a16="http://schemas.microsoft.com/office/drawing/2014/main" id="{ECEA4B60-A165-F147-BEEE-3055D3CBD113}"/>
              </a:ext>
            </a:extLst>
          </p:cNvPr>
          <p:cNvSpPr>
            <a:spLocks noGrp="1"/>
          </p:cNvSpPr>
          <p:nvPr>
            <p:ph type="sldNum" sz="quarter" idx="4"/>
          </p:nvPr>
        </p:nvSpPr>
        <p:spPr>
          <a:xfrm>
            <a:off x="8359902" y="6035040"/>
            <a:ext cx="41148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37290FF7-652B-4475-AEAB-8B1A5D23AE09}" type="slidenum">
              <a:rPr lang="en-US" sz="1100">
                <a:solidFill>
                  <a:schemeClr val="bg1"/>
                </a:solidFill>
              </a:rPr>
              <a:pPr algn="ctr">
                <a:spcAft>
                  <a:spcPts val="600"/>
                </a:spcAft>
              </a:pPr>
              <a:t>1</a:t>
            </a:fld>
            <a:endParaRPr lang="en-US" sz="1100">
              <a:solidFill>
                <a:schemeClr val="bg1"/>
              </a:solidFill>
            </a:endParaRPr>
          </a:p>
        </p:txBody>
      </p:sp>
    </p:spTree>
    <p:extLst>
      <p:ext uri="{BB962C8B-B14F-4D97-AF65-F5344CB8AC3E}">
        <p14:creationId xmlns:p14="http://schemas.microsoft.com/office/powerpoint/2010/main" val="278981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518592" cy="369332"/>
          </a:xfrm>
          <a:prstGeom prst="rect">
            <a:avLst/>
          </a:prstGeom>
        </p:spPr>
        <p:txBody>
          <a:bodyPr wrap="none">
            <a:spAutoFit/>
          </a:bodyPr>
          <a:lstStyle/>
          <a:p>
            <a:r>
              <a:rPr lang="en-US" b="1" dirty="0">
                <a:solidFill>
                  <a:schemeClr val="accent1"/>
                </a:solidFill>
              </a:rPr>
              <a:t>Its about 1.5k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15</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16</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488678" y="1889388"/>
            <a:ext cx="100672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18</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19</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live_A_lsa_for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20</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learning patterns differently than ensemble models like RF etc.  Often with complexity comes a computation and </a:t>
            </a:r>
            <a:r>
              <a:rPr lang="en-US" dirty="0" err="1"/>
              <a:t>explanability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25</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knowledge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1/10/21</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26</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3627439870"/>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approach typical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28</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live_B_rtexttools.R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dirty="0"/>
              <a:t>Review…the ensemble model script</a:t>
            </a:r>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29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A4EED4-FFC1-6A44-AE8A-B6AE05CCB352}"/>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91CC9104-3FE6-0A4E-961C-28FD06007DC4}"/>
              </a:ext>
            </a:extLst>
          </p:cNvPr>
          <p:cNvSpPr>
            <a:spLocks noGrp="1"/>
          </p:cNvSpPr>
          <p:nvPr>
            <p:ph type="title"/>
          </p:nvPr>
        </p:nvSpPr>
        <p:spPr/>
        <p:txBody>
          <a:bodyPr/>
          <a:lstStyle/>
          <a:p>
            <a:r>
              <a:rPr lang="en-US" dirty="0"/>
              <a:t>The diabetes data set is multi-modal.</a:t>
            </a:r>
          </a:p>
        </p:txBody>
      </p:sp>
      <p:sp>
        <p:nvSpPr>
          <p:cNvPr id="4" name="Footer Placeholder 3">
            <a:extLst>
              <a:ext uri="{FF2B5EF4-FFF2-40B4-BE49-F238E27FC236}">
                <a16:creationId xmlns:a16="http://schemas.microsoft.com/office/drawing/2014/main" id="{FF160693-8B16-8345-BA61-4B9AEBAA580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B274AA8-D3DB-AC43-A37D-AFCAB0B9A2FF}"/>
              </a:ext>
            </a:extLst>
          </p:cNvPr>
          <p:cNvSpPr>
            <a:spLocks noGrp="1"/>
          </p:cNvSpPr>
          <p:nvPr>
            <p:ph type="sldNum" sz="quarter" idx="4"/>
          </p:nvPr>
        </p:nvSpPr>
        <p:spPr/>
        <p:txBody>
          <a:bodyPr/>
          <a:lstStyle/>
          <a:p>
            <a:fld id="{37290FF7-652B-4475-AEAB-8B1A5D23AE09}" type="slidenum">
              <a:rPr lang="en-US" smtClean="0"/>
              <a:pPr/>
              <a:t>31</a:t>
            </a:fld>
            <a:endParaRPr lang="en-US" dirty="0"/>
          </a:p>
        </p:txBody>
      </p:sp>
      <p:sp>
        <p:nvSpPr>
          <p:cNvPr id="6" name="Rectangle 5">
            <a:extLst>
              <a:ext uri="{FF2B5EF4-FFF2-40B4-BE49-F238E27FC236}">
                <a16:creationId xmlns:a16="http://schemas.microsoft.com/office/drawing/2014/main" id="{A6251B27-BA4F-E543-BDB5-66279CC9EED5}"/>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reexamine </a:t>
            </a:r>
            <a:r>
              <a:rPr lang="en-US" b="1" dirty="0" err="1">
                <a:latin typeface="Consolas" panose="020B0609020204030204" pitchFamily="49" charset="0"/>
                <a:cs typeface="Consolas" panose="020B0609020204030204" pitchFamily="49" charset="0"/>
              </a:rPr>
              <a:t>F_ElasticNetExample_ensemble.R</a:t>
            </a:r>
            <a:endParaRPr lang="en-US" dirty="0"/>
          </a:p>
        </p:txBody>
      </p:sp>
    </p:spTree>
    <p:extLst>
      <p:ext uri="{BB962C8B-B14F-4D97-AF65-F5344CB8AC3E}">
        <p14:creationId xmlns:p14="http://schemas.microsoft.com/office/powerpoint/2010/main" val="1564602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771039E-767F-1147-BF4E-6BCC85233DFF}"/>
              </a:ext>
            </a:extLst>
          </p:cNvPr>
          <p:cNvSpPr txBox="1"/>
          <p:nvPr/>
        </p:nvSpPr>
        <p:spPr>
          <a:xfrm>
            <a:off x="493430" y="4782611"/>
            <a:ext cx="7734776" cy="1200329"/>
          </a:xfrm>
          <a:prstGeom prst="rect">
            <a:avLst/>
          </a:prstGeom>
          <a:solidFill>
            <a:schemeClr val="tx2">
              <a:lumMod val="40000"/>
              <a:lumOff val="60000"/>
            </a:schemeClr>
          </a:solidFill>
        </p:spPr>
        <p:txBody>
          <a:bodyPr wrap="square" rtlCol="0">
            <a:spAutoFit/>
          </a:bodyPr>
          <a:lstStyle/>
          <a:p>
            <a:r>
              <a:rPr lang="en-US" dirty="0"/>
              <a:t>The model is expecting T1,T2,T3 but in both test &amp; new records terms are different. Therefore terms have to be “</a:t>
            </a:r>
            <a:r>
              <a:rPr lang="en-US" dirty="0" err="1"/>
              <a:t>left_join”ed</a:t>
            </a:r>
            <a:r>
              <a:rPr lang="en-US" dirty="0"/>
              <a:t>, to the original term set from training…keeping the terms in common, dropping terms unknown to the model and appending columns of 0s. Shown here:</a:t>
            </a:r>
          </a:p>
        </p:txBody>
      </p:sp>
      <p:sp>
        <p:nvSpPr>
          <p:cNvPr id="2" name="Date Placeholder 1">
            <a:extLst>
              <a:ext uri="{FF2B5EF4-FFF2-40B4-BE49-F238E27FC236}">
                <a16:creationId xmlns:a16="http://schemas.microsoft.com/office/drawing/2014/main" id="{FFDF7443-7863-6942-B887-AE38C695634B}"/>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2C49CFED-30F1-8343-A8F1-1CB18225E47A}"/>
              </a:ext>
            </a:extLst>
          </p:cNvPr>
          <p:cNvSpPr>
            <a:spLocks noGrp="1"/>
          </p:cNvSpPr>
          <p:nvPr>
            <p:ph type="title"/>
          </p:nvPr>
        </p:nvSpPr>
        <p:spPr/>
        <p:txBody>
          <a:bodyPr/>
          <a:lstStyle/>
          <a:p>
            <a:r>
              <a:rPr lang="en-US" dirty="0"/>
              <a:t>Rough slide from live lesson.</a:t>
            </a:r>
          </a:p>
        </p:txBody>
      </p:sp>
      <p:sp>
        <p:nvSpPr>
          <p:cNvPr id="4" name="Footer Placeholder 3">
            <a:extLst>
              <a:ext uri="{FF2B5EF4-FFF2-40B4-BE49-F238E27FC236}">
                <a16:creationId xmlns:a16="http://schemas.microsoft.com/office/drawing/2014/main" id="{72D9D68F-F3A2-D146-BC7F-402890C3C610}"/>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57F808-616C-4D43-9667-6B00A5BC33FC}"/>
              </a:ext>
            </a:extLst>
          </p:cNvPr>
          <p:cNvSpPr>
            <a:spLocks noGrp="1"/>
          </p:cNvSpPr>
          <p:nvPr>
            <p:ph type="sldNum" sz="quarter" idx="4"/>
          </p:nvPr>
        </p:nvSpPr>
        <p:spPr/>
        <p:txBody>
          <a:bodyPr/>
          <a:lstStyle/>
          <a:p>
            <a:fld id="{37290FF7-652B-4475-AEAB-8B1A5D23AE09}" type="slidenum">
              <a:rPr lang="en-US" smtClean="0"/>
              <a:pPr/>
              <a:t>32</a:t>
            </a:fld>
            <a:endParaRPr lang="en-US" dirty="0"/>
          </a:p>
        </p:txBody>
      </p:sp>
      <p:sp>
        <p:nvSpPr>
          <p:cNvPr id="6" name="Oval 5">
            <a:extLst>
              <a:ext uri="{FF2B5EF4-FFF2-40B4-BE49-F238E27FC236}">
                <a16:creationId xmlns:a16="http://schemas.microsoft.com/office/drawing/2014/main" id="{9F4F0FEC-6B2B-D546-B7F1-F77CF8971335}"/>
              </a:ext>
            </a:extLst>
          </p:cNvPr>
          <p:cNvSpPr/>
          <p:nvPr/>
        </p:nvSpPr>
        <p:spPr>
          <a:xfrm>
            <a:off x="35922" y="1503261"/>
            <a:ext cx="1985557" cy="1985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015B8E45-EC4F-654D-B381-3057B683B016}"/>
              </a:ext>
            </a:extLst>
          </p:cNvPr>
          <p:cNvSpPr txBox="1"/>
          <p:nvPr/>
        </p:nvSpPr>
        <p:spPr>
          <a:xfrm>
            <a:off x="368217" y="1149318"/>
            <a:ext cx="1370932" cy="338554"/>
          </a:xfrm>
          <a:prstGeom prst="rect">
            <a:avLst/>
          </a:prstGeom>
          <a:noFill/>
        </p:spPr>
        <p:txBody>
          <a:bodyPr wrap="square" rtlCol="0">
            <a:spAutoFit/>
          </a:bodyPr>
          <a:lstStyle/>
          <a:p>
            <a:r>
              <a:rPr lang="en-US" sz="1600" dirty="0"/>
              <a:t>Corpus of text</a:t>
            </a:r>
          </a:p>
        </p:txBody>
      </p:sp>
      <p:sp>
        <p:nvSpPr>
          <p:cNvPr id="8" name="Oval 7">
            <a:extLst>
              <a:ext uri="{FF2B5EF4-FFF2-40B4-BE49-F238E27FC236}">
                <a16:creationId xmlns:a16="http://schemas.microsoft.com/office/drawing/2014/main" id="{9E55F12A-504D-4C4F-B9C8-79D115C5204A}"/>
              </a:ext>
            </a:extLst>
          </p:cNvPr>
          <p:cNvSpPr/>
          <p:nvPr/>
        </p:nvSpPr>
        <p:spPr>
          <a:xfrm>
            <a:off x="666373" y="1503261"/>
            <a:ext cx="774621" cy="7746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a:t>
            </a:r>
          </a:p>
        </p:txBody>
      </p:sp>
      <p:sp>
        <p:nvSpPr>
          <p:cNvPr id="9" name="Oval 8">
            <a:extLst>
              <a:ext uri="{FF2B5EF4-FFF2-40B4-BE49-F238E27FC236}">
                <a16:creationId xmlns:a16="http://schemas.microsoft.com/office/drawing/2014/main" id="{D5BF5FC2-BDA1-784D-8E27-43F28DFC29FA}"/>
              </a:ext>
            </a:extLst>
          </p:cNvPr>
          <p:cNvSpPr/>
          <p:nvPr/>
        </p:nvSpPr>
        <p:spPr>
          <a:xfrm>
            <a:off x="432163" y="2264788"/>
            <a:ext cx="1202966" cy="12029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Training</a:t>
            </a:r>
          </a:p>
        </p:txBody>
      </p:sp>
      <p:sp>
        <p:nvSpPr>
          <p:cNvPr id="10" name="Oval 9">
            <a:extLst>
              <a:ext uri="{FF2B5EF4-FFF2-40B4-BE49-F238E27FC236}">
                <a16:creationId xmlns:a16="http://schemas.microsoft.com/office/drawing/2014/main" id="{9056846B-EA11-1F4A-8642-F7D52FB4D7EF}"/>
              </a:ext>
            </a:extLst>
          </p:cNvPr>
          <p:cNvSpPr/>
          <p:nvPr/>
        </p:nvSpPr>
        <p:spPr>
          <a:xfrm>
            <a:off x="2448911" y="1878008"/>
            <a:ext cx="1249223" cy="124922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Training</a:t>
            </a:r>
          </a:p>
        </p:txBody>
      </p:sp>
      <p:sp>
        <p:nvSpPr>
          <p:cNvPr id="11" name="TextBox 10">
            <a:extLst>
              <a:ext uri="{FF2B5EF4-FFF2-40B4-BE49-F238E27FC236}">
                <a16:creationId xmlns:a16="http://schemas.microsoft.com/office/drawing/2014/main" id="{0164C045-5B6D-CA45-8392-56696E1F1318}"/>
              </a:ext>
            </a:extLst>
          </p:cNvPr>
          <p:cNvSpPr txBox="1"/>
          <p:nvPr/>
        </p:nvSpPr>
        <p:spPr>
          <a:xfrm>
            <a:off x="2481052" y="1153322"/>
            <a:ext cx="1184940" cy="307777"/>
          </a:xfrm>
          <a:prstGeom prst="rect">
            <a:avLst/>
          </a:prstGeom>
          <a:solidFill>
            <a:schemeClr val="accent6"/>
          </a:solidFill>
        </p:spPr>
        <p:txBody>
          <a:bodyPr wrap="none" rtlCol="0">
            <a:spAutoFit/>
          </a:bodyPr>
          <a:lstStyle/>
          <a:p>
            <a:r>
              <a:rPr lang="en-US" sz="1400" dirty="0"/>
              <a:t>Build a model</a:t>
            </a:r>
          </a:p>
        </p:txBody>
      </p:sp>
      <p:sp>
        <p:nvSpPr>
          <p:cNvPr id="12" name="TextBox 11">
            <a:extLst>
              <a:ext uri="{FF2B5EF4-FFF2-40B4-BE49-F238E27FC236}">
                <a16:creationId xmlns:a16="http://schemas.microsoft.com/office/drawing/2014/main" id="{5163C8F7-E46B-D444-9F60-2F965946D5C6}"/>
              </a:ext>
            </a:extLst>
          </p:cNvPr>
          <p:cNvSpPr txBox="1"/>
          <p:nvPr/>
        </p:nvSpPr>
        <p:spPr>
          <a:xfrm>
            <a:off x="1936664" y="3603109"/>
            <a:ext cx="2174570" cy="523220"/>
          </a:xfrm>
          <a:prstGeom prst="rect">
            <a:avLst/>
          </a:prstGeom>
          <a:noFill/>
        </p:spPr>
        <p:txBody>
          <a:bodyPr wrap="none" rtlCol="0">
            <a:spAutoFit/>
          </a:bodyPr>
          <a:lstStyle/>
          <a:p>
            <a:pPr algn="ctr"/>
            <a:r>
              <a:rPr lang="en-US" sz="1400" dirty="0"/>
              <a:t>Terms from the training Set</a:t>
            </a:r>
          </a:p>
          <a:p>
            <a:pPr algn="ctr"/>
            <a:r>
              <a:rPr lang="en-US" sz="1400" dirty="0"/>
              <a:t>Term1, Term2, Term3</a:t>
            </a:r>
          </a:p>
        </p:txBody>
      </p:sp>
      <p:sp>
        <p:nvSpPr>
          <p:cNvPr id="13" name="TextBox 12">
            <a:extLst>
              <a:ext uri="{FF2B5EF4-FFF2-40B4-BE49-F238E27FC236}">
                <a16:creationId xmlns:a16="http://schemas.microsoft.com/office/drawing/2014/main" id="{17788FFF-E13D-5449-A9FC-A7BB7CA707EE}"/>
              </a:ext>
            </a:extLst>
          </p:cNvPr>
          <p:cNvSpPr txBox="1"/>
          <p:nvPr/>
        </p:nvSpPr>
        <p:spPr>
          <a:xfrm>
            <a:off x="4271835" y="1161734"/>
            <a:ext cx="1616918" cy="307777"/>
          </a:xfrm>
          <a:prstGeom prst="rect">
            <a:avLst/>
          </a:prstGeom>
          <a:solidFill>
            <a:srgbClr val="FF0000"/>
          </a:solidFill>
        </p:spPr>
        <p:txBody>
          <a:bodyPr wrap="none" rtlCol="0">
            <a:spAutoFit/>
          </a:bodyPr>
          <a:lstStyle/>
          <a:p>
            <a:r>
              <a:rPr lang="en-US" sz="1400" dirty="0"/>
              <a:t>Apply model to test</a:t>
            </a:r>
          </a:p>
        </p:txBody>
      </p:sp>
      <p:sp>
        <p:nvSpPr>
          <p:cNvPr id="14" name="Oval 13">
            <a:extLst>
              <a:ext uri="{FF2B5EF4-FFF2-40B4-BE49-F238E27FC236}">
                <a16:creationId xmlns:a16="http://schemas.microsoft.com/office/drawing/2014/main" id="{070C80CE-BA35-364F-8953-2FBF985D9125}"/>
              </a:ext>
            </a:extLst>
          </p:cNvPr>
          <p:cNvSpPr/>
          <p:nvPr/>
        </p:nvSpPr>
        <p:spPr>
          <a:xfrm>
            <a:off x="4714720" y="2121928"/>
            <a:ext cx="731148" cy="73114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a:t>
            </a:r>
          </a:p>
        </p:txBody>
      </p:sp>
      <p:sp>
        <p:nvSpPr>
          <p:cNvPr id="15" name="TextBox 14">
            <a:extLst>
              <a:ext uri="{FF2B5EF4-FFF2-40B4-BE49-F238E27FC236}">
                <a16:creationId xmlns:a16="http://schemas.microsoft.com/office/drawing/2014/main" id="{61BBBCC4-15AB-304B-937C-B602CADD1053}"/>
              </a:ext>
            </a:extLst>
          </p:cNvPr>
          <p:cNvSpPr txBox="1"/>
          <p:nvPr/>
        </p:nvSpPr>
        <p:spPr>
          <a:xfrm>
            <a:off x="4277673" y="3668020"/>
            <a:ext cx="1730154" cy="523220"/>
          </a:xfrm>
          <a:prstGeom prst="rect">
            <a:avLst/>
          </a:prstGeom>
          <a:noFill/>
        </p:spPr>
        <p:txBody>
          <a:bodyPr wrap="none" rtlCol="0">
            <a:spAutoFit/>
          </a:bodyPr>
          <a:lstStyle/>
          <a:p>
            <a:pPr algn="ctr"/>
            <a:r>
              <a:rPr lang="en-US" sz="1400" dirty="0"/>
              <a:t>Terms in the test set</a:t>
            </a:r>
          </a:p>
          <a:p>
            <a:pPr algn="ctr"/>
            <a:r>
              <a:rPr lang="en-US" sz="1400" dirty="0"/>
              <a:t>Term1, Term3, Term4</a:t>
            </a:r>
          </a:p>
        </p:txBody>
      </p:sp>
      <p:sp>
        <p:nvSpPr>
          <p:cNvPr id="17" name="Oval 16">
            <a:extLst>
              <a:ext uri="{FF2B5EF4-FFF2-40B4-BE49-F238E27FC236}">
                <a16:creationId xmlns:a16="http://schemas.microsoft.com/office/drawing/2014/main" id="{0DBA74BA-4908-DC49-8A61-82FB89E1FD85}"/>
              </a:ext>
            </a:extLst>
          </p:cNvPr>
          <p:cNvSpPr/>
          <p:nvPr/>
        </p:nvSpPr>
        <p:spPr>
          <a:xfrm>
            <a:off x="6788340" y="1754423"/>
            <a:ext cx="1177759" cy="117775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New Text to be scored</a:t>
            </a:r>
          </a:p>
        </p:txBody>
      </p:sp>
      <p:sp>
        <p:nvSpPr>
          <p:cNvPr id="18" name="TextBox 17">
            <a:extLst>
              <a:ext uri="{FF2B5EF4-FFF2-40B4-BE49-F238E27FC236}">
                <a16:creationId xmlns:a16="http://schemas.microsoft.com/office/drawing/2014/main" id="{90BE710E-29FE-7C47-A24E-D6A4B7060F4B}"/>
              </a:ext>
            </a:extLst>
          </p:cNvPr>
          <p:cNvSpPr txBox="1"/>
          <p:nvPr/>
        </p:nvSpPr>
        <p:spPr>
          <a:xfrm>
            <a:off x="6552025" y="1149318"/>
            <a:ext cx="1650388" cy="307777"/>
          </a:xfrm>
          <a:prstGeom prst="rect">
            <a:avLst/>
          </a:prstGeom>
          <a:solidFill>
            <a:srgbClr val="FF0000"/>
          </a:solidFill>
        </p:spPr>
        <p:txBody>
          <a:bodyPr wrap="none" rtlCol="0">
            <a:spAutoFit/>
          </a:bodyPr>
          <a:lstStyle/>
          <a:p>
            <a:r>
              <a:rPr lang="en-US" sz="1400" dirty="0"/>
              <a:t>Apply model to new</a:t>
            </a:r>
          </a:p>
        </p:txBody>
      </p:sp>
      <p:sp>
        <p:nvSpPr>
          <p:cNvPr id="19" name="TextBox 18">
            <a:extLst>
              <a:ext uri="{FF2B5EF4-FFF2-40B4-BE49-F238E27FC236}">
                <a16:creationId xmlns:a16="http://schemas.microsoft.com/office/drawing/2014/main" id="{24E7D0DC-5DFF-0447-9AAB-3FC9AD73A7BB}"/>
              </a:ext>
            </a:extLst>
          </p:cNvPr>
          <p:cNvSpPr txBox="1"/>
          <p:nvPr/>
        </p:nvSpPr>
        <p:spPr>
          <a:xfrm>
            <a:off x="6191894" y="3749906"/>
            <a:ext cx="2393283" cy="461665"/>
          </a:xfrm>
          <a:prstGeom prst="rect">
            <a:avLst/>
          </a:prstGeom>
          <a:noFill/>
        </p:spPr>
        <p:txBody>
          <a:bodyPr wrap="none" rtlCol="0">
            <a:spAutoFit/>
          </a:bodyPr>
          <a:lstStyle/>
          <a:p>
            <a:pPr algn="ctr"/>
            <a:r>
              <a:rPr lang="en-US" sz="1200" dirty="0"/>
              <a:t>Terms in the new record for scoring</a:t>
            </a:r>
          </a:p>
          <a:p>
            <a:pPr algn="ctr"/>
            <a:r>
              <a:rPr lang="en-US" sz="1200" dirty="0"/>
              <a:t>Term1, term5, term6</a:t>
            </a:r>
          </a:p>
        </p:txBody>
      </p:sp>
      <p:graphicFrame>
        <p:nvGraphicFramePr>
          <p:cNvPr id="21" name="Table 21">
            <a:extLst>
              <a:ext uri="{FF2B5EF4-FFF2-40B4-BE49-F238E27FC236}">
                <a16:creationId xmlns:a16="http://schemas.microsoft.com/office/drawing/2014/main" id="{475778DC-D59C-A54B-8577-9235802B3348}"/>
              </a:ext>
            </a:extLst>
          </p:cNvPr>
          <p:cNvGraphicFramePr>
            <a:graphicFrameLocks noGrp="1"/>
          </p:cNvGraphicFramePr>
          <p:nvPr>
            <p:extLst>
              <p:ext uri="{D42A27DB-BD31-4B8C-83A1-F6EECF244321}">
                <p14:modId xmlns:p14="http://schemas.microsoft.com/office/powerpoint/2010/main" val="3724123555"/>
              </p:ext>
            </p:extLst>
          </p:nvPr>
        </p:nvGraphicFramePr>
        <p:xfrm>
          <a:off x="4974422" y="5725485"/>
          <a:ext cx="2925312" cy="741680"/>
        </p:xfrm>
        <a:graphic>
          <a:graphicData uri="http://schemas.openxmlformats.org/drawingml/2006/table">
            <a:tbl>
              <a:tblPr firstRow="1" bandRow="1">
                <a:tableStyleId>{5C22544A-7EE6-4342-B048-85BDC9FD1C3A}</a:tableStyleId>
              </a:tblPr>
              <a:tblGrid>
                <a:gridCol w="663385">
                  <a:extLst>
                    <a:ext uri="{9D8B030D-6E8A-4147-A177-3AD203B41FA5}">
                      <a16:colId xmlns:a16="http://schemas.microsoft.com/office/drawing/2014/main" val="2607671214"/>
                    </a:ext>
                  </a:extLst>
                </a:gridCol>
                <a:gridCol w="663385">
                  <a:extLst>
                    <a:ext uri="{9D8B030D-6E8A-4147-A177-3AD203B41FA5}">
                      <a16:colId xmlns:a16="http://schemas.microsoft.com/office/drawing/2014/main" val="1781943241"/>
                    </a:ext>
                  </a:extLst>
                </a:gridCol>
                <a:gridCol w="1598542">
                  <a:extLst>
                    <a:ext uri="{9D8B030D-6E8A-4147-A177-3AD203B41FA5}">
                      <a16:colId xmlns:a16="http://schemas.microsoft.com/office/drawing/2014/main" val="530909823"/>
                    </a:ext>
                  </a:extLst>
                </a:gridCol>
              </a:tblGrid>
              <a:tr h="370840">
                <a:tc>
                  <a:txBody>
                    <a:bodyPr/>
                    <a:lstStyle/>
                    <a:p>
                      <a:r>
                        <a:rPr lang="en-US" dirty="0"/>
                        <a:t>Term1</a:t>
                      </a:r>
                    </a:p>
                  </a:txBody>
                  <a:tcPr/>
                </a:tc>
                <a:tc>
                  <a:txBody>
                    <a:bodyPr/>
                    <a:lstStyle/>
                    <a:p>
                      <a:r>
                        <a:rPr lang="en-US" dirty="0"/>
                        <a:t>Term2</a:t>
                      </a:r>
                    </a:p>
                  </a:txBody>
                  <a:tcPr/>
                </a:tc>
                <a:tc>
                  <a:txBody>
                    <a:bodyPr/>
                    <a:lstStyle/>
                    <a:p>
                      <a:r>
                        <a:rPr lang="en-US" dirty="0"/>
                        <a:t>Term3</a:t>
                      </a:r>
                    </a:p>
                  </a:txBody>
                  <a:tcPr/>
                </a:tc>
                <a:extLst>
                  <a:ext uri="{0D108BD9-81ED-4DB2-BD59-A6C34878D82A}">
                    <a16:rowId xmlns:a16="http://schemas.microsoft.com/office/drawing/2014/main" val="2571874436"/>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70481355"/>
                  </a:ext>
                </a:extLst>
              </a:tr>
            </a:tbl>
          </a:graphicData>
        </a:graphic>
      </p:graphicFrame>
    </p:spTree>
    <p:extLst>
      <p:ext uri="{BB962C8B-B14F-4D97-AF65-F5344CB8AC3E}">
        <p14:creationId xmlns:p14="http://schemas.microsoft.com/office/powerpoint/2010/main" val="30521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1/10/21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1477</Words>
  <Application>Microsoft Macintosh PowerPoint</Application>
  <PresentationFormat>On-screen Show (4:3)</PresentationFormat>
  <Paragraphs>263</Paragraphs>
  <Slides>32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Cambria Math</vt:lpstr>
      <vt:lpstr>Consolas</vt:lpstr>
      <vt:lpstr>inherit</vt:lpstr>
      <vt:lpstr>Open Sans</vt:lpstr>
      <vt:lpstr>proxima-nova</vt:lpstr>
      <vt:lpstr>1_Office Theme</vt:lpstr>
      <vt:lpstr>Day 4!</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live_A_lsa_for modeling.R</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Let’s use rtexttools to compare models on a small data set</vt:lpstr>
      <vt:lpstr>Review…the ensemble model script</vt:lpstr>
      <vt:lpstr>In fact, there is no a priori way to know which model is best.</vt:lpstr>
      <vt:lpstr>The diabetes data set is multi-modal.</vt:lpstr>
      <vt:lpstr>Rough slide from live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dc:title>
  <dc:creator>Kwartler, Edward</dc:creator>
  <cp:lastModifiedBy>Kwartler, Edward</cp:lastModifiedBy>
  <cp:revision>1</cp:revision>
  <dcterms:created xsi:type="dcterms:W3CDTF">2021-01-10T22:10:44Z</dcterms:created>
  <dcterms:modified xsi:type="dcterms:W3CDTF">2021-01-10T22:10:59Z</dcterms:modified>
</cp:coreProperties>
</file>